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odec Pro Bold" panose="020B0604020202020204" charset="0"/>
      <p:regular r:id="rId19"/>
    </p:embeddedFont>
    <p:embeddedFont>
      <p:font typeface="Arimo" panose="020B0604020202020204" charset="0"/>
      <p:regular r:id="rId20"/>
    </p:embeddedFont>
    <p:embeddedFont>
      <p:font typeface="Open Sans Bold" panose="020B0604020202020204" charset="0"/>
      <p:regular r:id="rId21"/>
    </p:embeddedFont>
    <p:embeddedFont>
      <p:font typeface="Canva Sans Bold" panose="020B0604020202020204" charset="0"/>
      <p:regular r:id="rId22"/>
    </p:embeddedFont>
    <p:embeddedFont>
      <p:font typeface="Canva Sans" panose="020B0604020202020204" charset="0"/>
      <p:regular r:id="rId23"/>
    </p:embeddedFont>
    <p:embeddedFont>
      <p:font typeface="Bebas Neue Cyrillic" panose="020B0604020202020204" charset="0"/>
      <p:regular r:id="rId24"/>
    </p:embeddedFont>
    <p:embeddedFont>
      <p:font typeface="Open Sans Condensed" panose="020B0604020202020204" charset="0"/>
      <p:regular r:id="rId25"/>
    </p:embeddedFont>
    <p:embeddedFont>
      <p:font typeface="Arimo Bold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63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/Relationships>
</file>

<file path=ppt/media/image1.jpeg>
</file>

<file path=ppt/media/image10.jpeg>
</file>

<file path=ppt/media/image11.png>
</file>

<file path=ppt/media/image12.jpe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6.jpe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083142" y="4836440"/>
            <a:ext cx="47625" cy="1740345"/>
            <a:chOff x="0" y="0"/>
            <a:chExt cx="12543" cy="4583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422003" y="1623253"/>
            <a:ext cx="2331303" cy="3000860"/>
          </a:xfrm>
          <a:custGeom>
            <a:avLst/>
            <a:gdLst/>
            <a:ahLst/>
            <a:cxnLst/>
            <a:rect l="l" t="t" r="r" b="b"/>
            <a:pathLst>
              <a:path w="2331303" h="3000860">
                <a:moveTo>
                  <a:pt x="0" y="0"/>
                </a:moveTo>
                <a:lnTo>
                  <a:pt x="2331302" y="0"/>
                </a:lnTo>
                <a:lnTo>
                  <a:pt x="2331302" y="3000860"/>
                </a:lnTo>
                <a:lnTo>
                  <a:pt x="0" y="3000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2" r="-352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2833222" y="6886598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27980" y="276225"/>
            <a:ext cx="6815406" cy="1974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052"/>
              </a:lnSpc>
              <a:spcBef>
                <a:spcPct val="0"/>
              </a:spcBef>
            </a:pPr>
            <a:r>
              <a:rPr lang="en-US" sz="11466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Cloud based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7980" y="2182544"/>
            <a:ext cx="7214254" cy="4401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09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integrated </a:t>
            </a:r>
          </a:p>
          <a:p>
            <a:pPr algn="l">
              <a:lnSpc>
                <a:spcPts val="11409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development</a:t>
            </a:r>
          </a:p>
          <a:p>
            <a:pPr algn="l">
              <a:lnSpc>
                <a:spcPts val="10680"/>
              </a:lnSpc>
            </a:pPr>
            <a:r>
              <a:rPr lang="en-US" sz="1213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environment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40867" y="4779290"/>
            <a:ext cx="6693575" cy="3583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Sahil Suhas Sadekar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Guide- MRS. A. A. JAMGAONKAR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Seminar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PES Modern College of Engineering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Department of Computer Engineering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Savitribai Phule Pune University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dd-October-2024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-4345752" y="-825227"/>
            <a:ext cx="11112227" cy="11112227"/>
          </a:xfrm>
          <a:custGeom>
            <a:avLst/>
            <a:gdLst/>
            <a:ahLst/>
            <a:cxnLst/>
            <a:rect l="l" t="t" r="r" b="b"/>
            <a:pathLst>
              <a:path w="11112227" h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3">
              <a:alphaModFix amt="23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62533" y="1798531"/>
            <a:ext cx="11041984" cy="5458198"/>
          </a:xfrm>
          <a:custGeom>
            <a:avLst/>
            <a:gdLst/>
            <a:ahLst/>
            <a:cxnLst/>
            <a:rect l="l" t="t" r="r" b="b"/>
            <a:pathLst>
              <a:path w="11041984" h="5458198">
                <a:moveTo>
                  <a:pt x="0" y="0"/>
                </a:moveTo>
                <a:lnTo>
                  <a:pt x="11041984" y="0"/>
                </a:lnTo>
                <a:lnTo>
                  <a:pt x="11041984" y="5458198"/>
                </a:lnTo>
                <a:lnTo>
                  <a:pt x="0" y="5458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754" b="-47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2533" y="283384"/>
            <a:ext cx="11331100" cy="1070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67"/>
              </a:lnSpc>
            </a:pPr>
            <a:r>
              <a:rPr lang="en-US" sz="7599" b="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Architectural Diagram 1: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93634" y="1741381"/>
            <a:ext cx="6349829" cy="4275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Containerization for Isolation:</a:t>
            </a:r>
          </a:p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</a:t>
            </a:r>
            <a:r>
              <a:rPr lang="en-US" sz="267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containers ensure each user’s development environment is isolated, avoiding conflicts between dependencies or resources.</a:t>
            </a:r>
          </a:p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267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Users have their own sandboxed workspace, enhancing security and preventing interference between environments.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2533" y="7441060"/>
            <a:ext cx="17545896" cy="2555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Decentralized Container Management: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Each user’s development environment is encapsulated in its dedicated container, creating a scalable and decentralized approach.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Containers can be distributed across multiple nodes, improving resource distribution and fault tolerance.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628980" y="1544874"/>
            <a:ext cx="8515020" cy="822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7492295" y="9568113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8980" y="65250"/>
            <a:ext cx="10207229" cy="1165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1"/>
              </a:lnSpc>
              <a:spcBef>
                <a:spcPct val="0"/>
              </a:spcBef>
            </a:pPr>
            <a:r>
              <a:rPr lang="en-US" sz="68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Architectural Diagram 2: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3484" y="1459149"/>
            <a:ext cx="7708811" cy="8585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4"/>
              </a:lnSpc>
            </a:pPr>
            <a:r>
              <a:rPr lang="en-US" sz="204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Kubernetes</a:t>
            </a: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Orchestrates containerized workloads, enabling scaling and management of IDE instances.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</a:t>
            </a: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Provides isolated, consistent development environments via containers.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Ingress Controller: Routes traffic to appropriate services, ensuring secure external access.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Azure Cloud: Powers compute, storage, and networking with integrated services like Azure </a:t>
            </a:r>
            <a:r>
              <a:rPr lang="en-US" sz="204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Kubernetes</a:t>
            </a: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Service (AKS).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Persistent Storage: Stores user data and project files using cloud-backed volumes.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Auto-scaling: Adjusts resources dynamically based on real-time user demand.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4"/>
              </a:lnSpc>
            </a:pP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Security: Role-based access and </a:t>
            </a:r>
            <a:r>
              <a:rPr lang="en-US" sz="204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OAuth</a:t>
            </a:r>
            <a:r>
              <a:rPr lang="en-US" sz="204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for secure user authentication.</a:t>
            </a:r>
          </a:p>
          <a:p>
            <a:pPr algn="l">
              <a:lnSpc>
                <a:spcPts val="3244"/>
              </a:lnSpc>
            </a:pPr>
            <a:endParaRPr lang="en-US" sz="204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5751" y="2874557"/>
            <a:ext cx="9820909" cy="5659299"/>
          </a:xfrm>
          <a:custGeom>
            <a:avLst/>
            <a:gdLst/>
            <a:ahLst/>
            <a:cxnLst/>
            <a:rect l="l" t="t" r="r" b="b"/>
            <a:pathLst>
              <a:path w="9820909" h="5659299">
                <a:moveTo>
                  <a:pt x="0" y="0"/>
                </a:moveTo>
                <a:lnTo>
                  <a:pt x="9820909" y="0"/>
                </a:lnTo>
                <a:lnTo>
                  <a:pt x="9820909" y="5659298"/>
                </a:lnTo>
                <a:lnTo>
                  <a:pt x="0" y="56592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0862" y="132510"/>
            <a:ext cx="9166884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 dirty="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Algorithmic Approach (1/2):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862" y="1780384"/>
            <a:ext cx="14706342" cy="49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Cost-aware job scheduling for cloud inutances using deep reinforcement learning: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86745" y="2779307"/>
            <a:ext cx="7463550" cy="6681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Objective: Minimize cloud costs while meeting job deadlines.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Deep Reinforcement Learning (DRL): Learns optimal scheduling policies by balancing cost and performance.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Action: Allocate cloud resources (VMs/containers) based on current job and workload demand.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State: Includes job queue, resource availability, and cloud pricing.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Reward Function: Penalizes high costs and missed deadlines, rewards efficient resource use.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 Models: Considers on-demand, reserved, and spot instances pricing.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Scaling: Adapts resource allocation in real-time as job workloads change.</a:t>
            </a:r>
          </a:p>
          <a:p>
            <a:pPr marL="431799" lvl="1" indent="-215899" algn="l">
              <a:lnSpc>
                <a:spcPts val="333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Benefit: Reduces cloud expenses while maintaining job performance.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159" t="3218" r="4547"/>
          <a:stretch>
            <a:fillRect/>
          </a:stretch>
        </p:blipFill>
        <p:spPr>
          <a:xfrm>
            <a:off x="685800" y="3009900"/>
            <a:ext cx="8900032" cy="555044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80862" y="132510"/>
            <a:ext cx="9166884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Algorithmic Approach (2/2):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862" y="1780384"/>
            <a:ext cx="8596859" cy="497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Load Balancing Algorithm for Cloud Containers: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00374" y="1824990"/>
            <a:ext cx="7463550" cy="7433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Objective: Minimize cloud costs while meeting job deadlines.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Deep Reinforcement Learning (DRL): Learns optimal scheduling policies by balancing cost and performance.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Action: Allocate cloud resources (VMs/containers) based on current job and workload demand.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State: Includes job queue, resource availability, and cloud pricing.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Reward Function: Penalizes high costs and missed deadlines, rewards efficient resource use.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Cost Models: Considers on-demand, reserved, and spot instances pricing.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Scaling: Adapts resource allocation in real-time as job workloads change.</a:t>
            </a:r>
          </a:p>
          <a:p>
            <a:pPr marL="431799" lvl="1" indent="-215899" algn="l">
              <a:lnSpc>
                <a:spcPts val="3719"/>
              </a:lnSpc>
              <a:buAutoNum type="arabicPeriod"/>
            </a:pPr>
            <a:r>
              <a:rPr lang="en-US" sz="19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Benefit: Reduces cloud expenses while maintaining job performance.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32619"/>
            <a:ext cx="6935865" cy="1160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19"/>
              </a:lnSpc>
              <a:spcBef>
                <a:spcPct val="0"/>
              </a:spcBef>
            </a:pPr>
            <a:r>
              <a:rPr lang="en-US" sz="6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Input / Dataset: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7827" y="1561083"/>
            <a:ext cx="15315605" cy="5652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dataset is downloaded from the UCI Machine Learning Repository: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http://kdd.ics.uci.edu/databases/shuttle/shuttle.data.html.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data is in a space-delimited ASCII format.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example, 2,0,0,0,0,0,1 where: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 → Class number (indicating shuttle status),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0,0,0,0,0 → Feature values representing sensor data,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→ Classification label (e.g., stable or unstable shuttle status).</a:t>
            </a:r>
          </a:p>
          <a:p>
            <a:pPr algn="l">
              <a:lnSpc>
                <a:spcPts val="5625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dataset is useful for real-time system monitoring or predictive maintenance tasks.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0862" y="132510"/>
            <a:ext cx="3781845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0862" y="1478751"/>
            <a:ext cx="18107138" cy="7640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68"/>
              </a:lnSpc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In conclusion, this seminar report has explored the concept of Cloud-Based Integrated Develop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ment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Environments (IDEs) and their transformative impact on software development practices. The shift from traditional local environments to cloud-based solutions has significantly enhanced **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collab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oration**, **accessibility**, and **scalability**, addressing many challenges faced by developers in today’s fast-paced digital landscape. We examined various cloud IDEs, analyzing their features, strengths, and weaknesses. The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gration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of cloud computing with development tools has facilitated **real-time collaboration** among teams, allowing developers to work together seamlessly, regardless of geographical constraints. This has proven particularly beneficial in fostering **innovation** and **efficiency** in software develop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ment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processes. Moreover, the report has outlined the potential challenges associated with cloud-based IDEs, such as **security concerns**, **dependency on internet connectivity**, and **limitations in resource intensive applications**. However, the advantages, including **reduced setup time**, **cost-effectiveness**, and the ability to leverage powerful cloud resources, often outweigh these challenges.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0862" y="132510"/>
            <a:ext cx="4627031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References: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0862" y="1559559"/>
            <a:ext cx="17259300" cy="7698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[1]  B. Smith, “The Future of Development: Cloud-Based Integrated Development Environments,” Journal of Software Engineering, vol. 45, no. 3, pp. 200-215, 2023.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[2]  R. Johnson and M. Patel, “A Comprehensive Survey on Cloud IDEs: Trends and Challenges,” Proceedings of the International Conference on Software Development, London, UK, July 2023, pp. 45-52.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[3]  A. Lee, “Cloud Computing and the Development Lifecycle: An In-Depth Analysis,” IEEE Transactions on Cloud Computing, vol. 10, no. 1, pp. 50-62, 2024.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[4]  P. Gupta and L. K. Zhang, “Collaborative Software Development in the Cloud: A Study of Cloud IDEs,” International Journal of Computer Applications, vol. 175, no. 8, pp. 18-25, 2024.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[5]  J. Doe, “Challenges in Cloud-Based Development: Security and Accessibility,” ACM Computing Surveys, vol. 56, no. 4, Article 78, 2023.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39180" y="375843"/>
            <a:ext cx="4392426" cy="1030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65"/>
              </a:lnSpc>
            </a:pPr>
            <a:r>
              <a:rPr lang="en-US" sz="75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outline: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39180" y="1355597"/>
            <a:ext cx="5108615" cy="8006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Introduction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 Literature survey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 Objectives and Scope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 Problem Statement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 Architectural Diagram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 Algorithmic Approach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 Input / Data sets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 Results/Experimental Work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 Conclusion / Summary</a:t>
            </a:r>
          </a:p>
          <a:p>
            <a:pPr algn="l">
              <a:lnSpc>
                <a:spcPts val="6438"/>
              </a:lnSpc>
            </a:pPr>
            <a:r>
              <a:rPr lang="en-US" sz="2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 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92295" y="9568113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9180" y="375843"/>
            <a:ext cx="4392426" cy="1031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75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introduction: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39180" y="1406713"/>
            <a:ext cx="2924489" cy="189468"/>
            <a:chOff x="0" y="0"/>
            <a:chExt cx="770236" cy="4990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70236" cy="49901"/>
            </a:xfrm>
            <a:custGeom>
              <a:avLst/>
              <a:gdLst/>
              <a:ahLst/>
              <a:cxnLst/>
              <a:rect l="l" t="t" r="r" b="b"/>
              <a:pathLst>
                <a:path w="770236" h="49901">
                  <a:moveTo>
                    <a:pt x="0" y="0"/>
                  </a:moveTo>
                  <a:lnTo>
                    <a:pt x="770236" y="0"/>
                  </a:lnTo>
                  <a:lnTo>
                    <a:pt x="770236" y="49901"/>
                  </a:lnTo>
                  <a:lnTo>
                    <a:pt x="0" y="49901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70236" cy="88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39180" y="2329878"/>
            <a:ext cx="16853114" cy="511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4"/>
              </a:lnSpc>
            </a:pPr>
            <a:r>
              <a:rPr lang="en-US" sz="2903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 software development evolves, the demand for flexible, scalable, and high-performing development environments is greater than ever. Cloud-Based Integrated Development Environments (IDEs) provide developers with remote access to powerful tools, removing the limitations of local hardware and enhancing collaboration.</a:t>
            </a:r>
          </a:p>
          <a:p>
            <a:pPr algn="l">
              <a:lnSpc>
                <a:spcPts val="4064"/>
              </a:lnSpc>
            </a:pPr>
            <a:r>
              <a:rPr lang="en-US" sz="2903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However, managing cloud resources efficiently remains a challenge. This is where Machine Learning (ML) comes in. By integrating advanced ML algorithms, especially reinforcement learning, cloud IDEs can intelligently allocate resources based on real-time usage patterns. This ensures that developers have the resources they need, exactly when they need them, optimizing performance while minimizing costs.</a:t>
            </a:r>
          </a:p>
          <a:p>
            <a:pPr algn="l">
              <a:lnSpc>
                <a:spcPts val="4064"/>
              </a:lnSpc>
              <a:spcBef>
                <a:spcPct val="0"/>
              </a:spcBef>
            </a:pPr>
            <a:endParaRPr lang="en-US" sz="2903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9159" y="84214"/>
            <a:ext cx="6462290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1951980"/>
            <a:ext cx="18288000" cy="6090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4" lvl="1" indent="-313052" algn="l">
              <a:lnSpc>
                <a:spcPts val="6147"/>
              </a:lnSpc>
              <a:buAutoNum type="arabicPeriod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Early Research (2012): Focused on resource constraints and collaboration in distributed teams (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Buse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and Zimmermann).</a:t>
            </a:r>
          </a:p>
          <a:p>
            <a:pPr marL="626104" lvl="1" indent="-313052" algn="l">
              <a:lnSpc>
                <a:spcPts val="6147"/>
              </a:lnSpc>
              <a:buAutoNum type="arabicPeriod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Architecture Design (2018): Explored cloud resource allocation and IDEs using virtualized environments (IEEE Access).</a:t>
            </a:r>
          </a:p>
          <a:p>
            <a:pPr marL="626104" lvl="1" indent="-313052" algn="l">
              <a:lnSpc>
                <a:spcPts val="6147"/>
              </a:lnSpc>
              <a:buAutoNum type="arabicPeriod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Scalability (2019): Shift towards containerization (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 for productivity and scalability (IEEE Transactions on Cloud Computing).</a:t>
            </a:r>
          </a:p>
          <a:p>
            <a:pPr marL="626104" lvl="1" indent="-313052" algn="l">
              <a:lnSpc>
                <a:spcPts val="6147"/>
              </a:lnSpc>
              <a:buAutoNum type="arabicPeriod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Advanced Container Management (2020):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Kubernetes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automates container management, enabling auto-scaling and improved performance (IEEE Cloud Computing).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0862" y="1900863"/>
            <a:ext cx="17078438" cy="8366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27"/>
              </a:lnSpc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Research Gaps:</a:t>
            </a:r>
          </a:p>
          <a:p>
            <a:pPr marL="626111" lvl="1" indent="-313055" algn="just">
              <a:lnSpc>
                <a:spcPts val="4727"/>
              </a:lnSpc>
              <a:buFont typeface="Arial"/>
              <a:buChar char="•"/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Container Security: Shared kernel architecture in </a:t>
            </a:r>
            <a:r>
              <a:rPr lang="en-US" sz="2900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Docker</a:t>
            </a: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poses security risks (IEEE Access, 2020).</a:t>
            </a:r>
          </a:p>
          <a:p>
            <a:pPr algn="just">
              <a:lnSpc>
                <a:spcPts val="4727"/>
              </a:lnSpc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Machine Learning Integration in Cloud IDEs:</a:t>
            </a:r>
          </a:p>
          <a:p>
            <a:pPr marL="626111" lvl="1" indent="-313055" algn="just">
              <a:lnSpc>
                <a:spcPts val="4727"/>
              </a:lnSpc>
              <a:buFont typeface="Arial"/>
              <a:buChar char="•"/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Intelligent Resource Allocation: ML models like SVMs, Decision Trees, and Neural Networks predict resource usage for efficient allocation (IEEE Transactions on Cloud Computing, 2021).</a:t>
            </a:r>
          </a:p>
          <a:p>
            <a:pPr marL="626111" lvl="1" indent="-313055" algn="just">
              <a:lnSpc>
                <a:spcPts val="4727"/>
              </a:lnSpc>
              <a:buFont typeface="Arial"/>
              <a:buChar char="•"/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Application to Cloud IDEs: ML algorithms optimize resource allocation for cost-efficiency and performance in multi-tenant cloud IDEs (IEEE Access, 2020).</a:t>
            </a:r>
          </a:p>
          <a:p>
            <a:pPr algn="just">
              <a:lnSpc>
                <a:spcPts val="4727"/>
              </a:lnSpc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Reinforcement Learning (RL) for Smart Resource Allocation and Auto-scaling:</a:t>
            </a:r>
          </a:p>
          <a:p>
            <a:pPr marL="626111" lvl="1" indent="-313055" algn="just">
              <a:lnSpc>
                <a:spcPts val="4727"/>
              </a:lnSpc>
              <a:buFont typeface="Arial"/>
              <a:buChar char="•"/>
            </a:pPr>
            <a:r>
              <a:rPr lang="en-US" sz="29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RL-based Auto-Scaling: RL methods, such as Q-learning and policy-gradient methods, enable dynamic, real-time resource management, outperforming traditional approaches (IEEE Access, 2019).</a:t>
            </a:r>
          </a:p>
          <a:p>
            <a:pPr algn="just">
              <a:lnSpc>
                <a:spcPts val="4727"/>
              </a:lnSpc>
            </a:pPr>
            <a:endParaRPr lang="en-US" sz="290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80862" y="132510"/>
            <a:ext cx="6486439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0724937"/>
              </p:ext>
            </p:extLst>
          </p:nvPr>
        </p:nvGraphicFramePr>
        <p:xfrm>
          <a:off x="391140" y="1444421"/>
          <a:ext cx="17052227" cy="8004504"/>
        </p:xfrm>
        <a:graphic>
          <a:graphicData uri="http://schemas.openxmlformats.org/drawingml/2006/table">
            <a:tbl>
              <a:tblPr/>
              <a:tblGrid>
                <a:gridCol w="2785977"/>
                <a:gridCol w="2853250"/>
                <a:gridCol w="2853250"/>
                <a:gridCol w="2853250"/>
                <a:gridCol w="2829048"/>
                <a:gridCol w="2877452"/>
              </a:tblGrid>
              <a:tr h="1493006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1" dirty="0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Reference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699" b="1" dirty="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Objective Parameters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Evaluation Tool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Advantages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Limitations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b="1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Dataset Used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1665276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dirty="0" err="1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Ghobaei</a:t>
                      </a:r>
                      <a:r>
                        <a:rPr lang="en-US" sz="2199" dirty="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et al. [23] 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CPU utilization,Response time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dirty="0" err="1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CloudSim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Decreased cost,Improves utilization resource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to SaaS only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Clarknet and NASA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5706">
                <a:tc>
                  <a:txBody>
                    <a:bodyPr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 dirty="0" err="1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ushar</a:t>
                      </a:r>
                      <a:r>
                        <a:rPr lang="en-US" sz="2199" dirty="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et al. [25] 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 dirty="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Response Time, Finishing time, </a:t>
                      </a:r>
                      <a:r>
                        <a:rPr lang="en-US" sz="1699" dirty="0" err="1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AverageVM</a:t>
                      </a:r>
                      <a:r>
                        <a:rPr lang="en-US" sz="1699" dirty="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load, Rejection percentage [7] 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dirty="0" err="1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CloudSim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Effective Resource utilization, Proactive approach [7]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Finite number of sources for scaling re-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Clarknet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525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Xu et al. [33]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CPU utilization, Resource usage Cost and SLA con- straint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Apache Hadoop (YARN)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Reduction in resource cost through optimization, SLA confirmation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Limited workload narios sce-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Testbed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525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Agarwal et al. [27]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Request arrival rate,SLA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Kubernetes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Reduced cold-start overhead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Efficiency of the training 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Azure traces ( HTTP ) Rossi et al. [35] CPU utilization,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80862" y="132510"/>
            <a:ext cx="6752068" cy="1311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639"/>
              </a:lnSpc>
            </a:pPr>
            <a:r>
              <a:rPr lang="en-US" sz="759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litearature survey: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92295" y="9568113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8217" y="466725"/>
            <a:ext cx="3624977" cy="9974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objectives: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506350" y="2149993"/>
            <a:ext cx="1757694" cy="47625"/>
            <a:chOff x="0" y="0"/>
            <a:chExt cx="462932" cy="1254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2932" cy="12543"/>
            </a:xfrm>
            <a:custGeom>
              <a:avLst/>
              <a:gdLst/>
              <a:ahLst/>
              <a:cxnLst/>
              <a:rect l="l" t="t" r="r" b="b"/>
              <a:pathLst>
                <a:path w="462932" h="12543">
                  <a:moveTo>
                    <a:pt x="0" y="0"/>
                  </a:moveTo>
                  <a:lnTo>
                    <a:pt x="462932" y="0"/>
                  </a:lnTo>
                  <a:lnTo>
                    <a:pt x="462932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62932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80966" y="2511943"/>
            <a:ext cx="807124" cy="807124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08462" y="2710687"/>
            <a:ext cx="552131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497557" y="2454793"/>
            <a:ext cx="8962379" cy="101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To analyze the current landscape of cloud-based IDEs and their features.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81338" y="3911767"/>
            <a:ext cx="807124" cy="80712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408835" y="4110511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25113" y="3834493"/>
            <a:ext cx="9107268" cy="101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To identify the challenges faced by developers in adopting cloud-based IDEs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75595" y="5271342"/>
            <a:ext cx="807124" cy="80712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03092" y="5470086"/>
            <a:ext cx="552131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425113" y="5140316"/>
            <a:ext cx="9113011" cy="101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 To propose solutions that improve the performance, security, and usability of cloud-based IDEs.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275595" y="6884877"/>
            <a:ext cx="807124" cy="807124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403092" y="7069066"/>
            <a:ext cx="552131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60706" y="6648922"/>
            <a:ext cx="14444009" cy="1526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 dirty="0">
                <a:solidFill>
                  <a:srgbClr val="FFFFFF"/>
                </a:solidFill>
                <a:latin typeface="Open Sans Condensed"/>
                <a:ea typeface="Open Sans Condensed"/>
                <a:cs typeface="Open Sans Condensed"/>
                <a:sym typeface="Open Sans Condensed"/>
              </a:rPr>
              <a:t>Optimize Resource Allocation Using Machine Learning: Implement ML algorithms (such as reinforcement learning) to dynamically allocate cloud resources based on real-time user demand, ensuring efficient use of computing power and reducing idle resources.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1461" b="1461"/>
          <a:stretch>
            <a:fillRect/>
          </a:stretch>
        </p:blipFill>
        <p:spPr>
          <a:xfrm>
            <a:off x="676826" y="1413490"/>
            <a:ext cx="7436689" cy="4430879"/>
          </a:xfrm>
          <a:prstGeom prst="rect">
            <a:avLst/>
          </a:prstGeom>
        </p:spPr>
      </p:pic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t="11453" r="4165" b="15748"/>
          <a:stretch>
            <a:fillRect/>
          </a:stretch>
        </p:blipFill>
        <p:spPr>
          <a:xfrm>
            <a:off x="9482074" y="1413490"/>
            <a:ext cx="7777226" cy="443087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852121" y="5913925"/>
            <a:ext cx="3086100" cy="816174"/>
            <a:chOff x="0" y="0"/>
            <a:chExt cx="812800" cy="21495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14959"/>
            </a:xfrm>
            <a:custGeom>
              <a:avLst/>
              <a:gdLst/>
              <a:ahLst/>
              <a:cxnLst/>
              <a:rect l="l" t="t" r="r" b="b"/>
              <a:pathLst>
                <a:path w="812800" h="214959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Replit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3797" y="199243"/>
            <a:ext cx="17376703" cy="1045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  <a:spcBef>
                <a:spcPct val="0"/>
              </a:spcBef>
            </a:pPr>
            <a:r>
              <a:rPr lang="en-US" sz="61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Popular Cloud IDEs and Their Resource Allocation Limitations (1):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1937" y="6656779"/>
            <a:ext cx="16582474" cy="3316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39"/>
              </a:lnSpc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Resource Allocation Techniques:</a:t>
            </a:r>
          </a:p>
          <a:p>
            <a:pPr marL="518157" lvl="1" indent="-259078" algn="just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Static Allocation: Fixed resources assigned regardless of demand.</a:t>
            </a:r>
          </a:p>
          <a:p>
            <a:pPr marL="518157" lvl="1" indent="-259078" algn="just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Dynamic Allocation: Resources adjusted based on current needs.</a:t>
            </a:r>
          </a:p>
          <a:p>
            <a:pPr marL="518157" lvl="1" indent="-259078" algn="just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Auto-scaling: Automatically increasing or decreasing resources based on load.</a:t>
            </a:r>
          </a:p>
          <a:p>
            <a:pPr marL="518157" lvl="1" indent="-259078" algn="just">
              <a:lnSpc>
                <a:spcPts val="443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Limitations:</a:t>
            </a:r>
          </a:p>
          <a:p>
            <a:pPr algn="just">
              <a:lnSpc>
                <a:spcPts val="4439"/>
              </a:lnSpc>
            </a:pPr>
            <a:r>
              <a:rPr lang="en-US" sz="2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Each method has trade-offs in terms of cost, performance, and complexity.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827637" y="5844369"/>
            <a:ext cx="3086100" cy="816174"/>
            <a:chOff x="0" y="0"/>
            <a:chExt cx="812800" cy="21495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214959"/>
            </a:xfrm>
            <a:custGeom>
              <a:avLst/>
              <a:gdLst/>
              <a:ahLst/>
              <a:cxnLst/>
              <a:rect l="l" t="t" r="r" b="b"/>
              <a:pathLst>
                <a:path w="812800" h="214959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Codium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id="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16192"/>
          <a:stretch>
            <a:fillRect/>
          </a:stretch>
        </p:blipFill>
        <p:spPr>
          <a:xfrm>
            <a:off x="1028700" y="1244453"/>
            <a:ext cx="7319538" cy="4697182"/>
          </a:xfrm>
          <a:prstGeom prst="rect">
            <a:avLst/>
          </a:prstGeom>
        </p:spPr>
      </p:pic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11564" r="10776"/>
          <a:stretch>
            <a:fillRect/>
          </a:stretch>
        </p:blipFill>
        <p:spPr>
          <a:xfrm>
            <a:off x="9882921" y="1118202"/>
            <a:ext cx="7134898" cy="482343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53797" y="199243"/>
            <a:ext cx="17376703" cy="1045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  <a:spcBef>
                <a:spcPct val="0"/>
              </a:spcBef>
            </a:pPr>
            <a:r>
              <a:rPr lang="en-US" sz="61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Popular Cloud IDEs and Their Resource Allocation Limitations (2):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876269" y="5941634"/>
            <a:ext cx="3086100" cy="816174"/>
            <a:chOff x="0" y="0"/>
            <a:chExt cx="812800" cy="2149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14959"/>
            </a:xfrm>
            <a:custGeom>
              <a:avLst/>
              <a:gdLst/>
              <a:ahLst/>
              <a:cxnLst/>
              <a:rect l="l" t="t" r="r" b="b"/>
              <a:pathLst>
                <a:path w="812800" h="214959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Eclipse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07320" y="5941634"/>
            <a:ext cx="3086100" cy="816174"/>
            <a:chOff x="0" y="0"/>
            <a:chExt cx="812800" cy="21495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214959"/>
            </a:xfrm>
            <a:custGeom>
              <a:avLst/>
              <a:gdLst/>
              <a:ahLst/>
              <a:cxnLst/>
              <a:rect l="l" t="t" r="r" b="b"/>
              <a:pathLst>
                <a:path w="812800" h="214959">
                  <a:moveTo>
                    <a:pt x="0" y="0"/>
                  </a:moveTo>
                  <a:lnTo>
                    <a:pt x="812800" y="0"/>
                  </a:lnTo>
                  <a:lnTo>
                    <a:pt x="812800" y="214959"/>
                  </a:lnTo>
                  <a:lnTo>
                    <a:pt x="0" y="2149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2721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CodeSandBox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882921" y="7312661"/>
            <a:ext cx="8110094" cy="1526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CodeSandbox: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Description: Web-based IDE for quick prototyping and collaboration.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32054" y="7312661"/>
            <a:ext cx="8110094" cy="2040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Eclipse Che</a:t>
            </a:r>
          </a:p>
          <a:p>
            <a:pPr marL="626104" lvl="1" indent="-313052" algn="l">
              <a:lnSpc>
                <a:spcPts val="4059"/>
              </a:lnSpc>
              <a:spcBef>
                <a:spcPct val="0"/>
              </a:spcBef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Description: A Kubernetes-native cloud IDE for enterprise development.</a:t>
            </a:r>
          </a:p>
          <a:p>
            <a:pPr algn="l">
              <a:lnSpc>
                <a:spcPts val="4059"/>
              </a:lnSpc>
              <a:spcBef>
                <a:spcPct val="0"/>
              </a:spcBef>
            </a:pPr>
            <a:endParaRPr lang="en-US" sz="28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id="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1615</Words>
  <Application>Microsoft Office PowerPoint</Application>
  <PresentationFormat>Custom</PresentationFormat>
  <Paragraphs>160</Paragraphs>
  <Slides>17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Codec Pro Bold</vt:lpstr>
      <vt:lpstr>Arimo</vt:lpstr>
      <vt:lpstr>Arial</vt:lpstr>
      <vt:lpstr>Open Sans Bold</vt:lpstr>
      <vt:lpstr>Canva Sans Bold</vt:lpstr>
      <vt:lpstr>Canva Sans</vt:lpstr>
      <vt:lpstr>Bebas Neue Cyrillic</vt:lpstr>
      <vt:lpstr>Open Sans Condensed</vt:lpstr>
      <vt:lpstr>Arimo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</dc:title>
  <cp:lastModifiedBy>Admin</cp:lastModifiedBy>
  <cp:revision>6</cp:revision>
  <dcterms:created xsi:type="dcterms:W3CDTF">2006-08-16T00:00:00Z</dcterms:created>
  <dcterms:modified xsi:type="dcterms:W3CDTF">2024-10-23T09:37:35Z</dcterms:modified>
  <dc:identifier>DAGULtQkGQI</dc:identifier>
</cp:coreProperties>
</file>

<file path=docProps/thumbnail.jpeg>
</file>